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6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0" r:id="rId2"/>
    <p:sldId id="271" r:id="rId3"/>
    <p:sldId id="272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 snapToGrid="0" snapToObjects="1">
      <p:cViewPr>
        <p:scale>
          <a:sx n="130" d="100"/>
          <a:sy n="130" d="100"/>
        </p:scale>
        <p:origin x="-1352" y="10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ew%20mac%20HD:Users:julianascapitanio:Documents:Laboratorio:candidacy%20stuff:microarray%20data%20for%20nup98%20fusions:FInal%20files:tables%20to%20attach%20to%20projec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New%20mac%20HD:Users:julianascapitanio:Documents:Laboratorio:candidacy%20stuff:microarray%20data%20for%20nup98%20fusions:FInal%20files:tables%20to%20attach%20to%20projec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New%20mac%20HD:Users:julianascapitanio:Documents:Laboratorio:candidacy%20stuff:microarray%20data%20for%20nup98%20fusions:FInal%20files:tables%20to%20attach%20to%20projec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New%20mac%20HD:Users:julianascapitanio:Documents:Laboratorio:candidacy%20stuff:microarray%20data%20for%20nup98%20fusions:FInal%20files:tables%20to%20attach%20to%20projec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New%20mac%20HD:Users:julianascapitanio:Documents:Laboratorio:candidacy%20stuff:microarray%20data%20for%20nup98%20fusions:FInal%20files:tables%20to%20attach%20to%20projec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New%20mac%20HD:Users:julianascapitanio:Documents:Laboratorio:candidacy%20stuff:microarray%20data%20for%20nup98%20fusions:FInal%20files:tables%20to%20attach%20to%20proje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'all genes analysis'!$B$2</c:f>
              <c:strCache>
                <c:ptCount val="1"/>
                <c:pt idx="0">
                  <c:v>Number of genes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'all genes analysis'!$A$3:$A$10</c:f>
              <c:strCache>
                <c:ptCount val="8"/>
                <c:pt idx="0">
                  <c:v>Cell pigmentation</c:v>
                </c:pt>
                <c:pt idx="1">
                  <c:v>Cation transport</c:v>
                </c:pt>
                <c:pt idx="2">
                  <c:v>Respiratory system development</c:v>
                </c:pt>
                <c:pt idx="3">
                  <c:v>Gland and epithelium development</c:v>
                </c:pt>
                <c:pt idx="4">
                  <c:v>Muscle development</c:v>
                </c:pt>
                <c:pt idx="5">
                  <c:v>Chromatin organization</c:v>
                </c:pt>
                <c:pt idx="6">
                  <c:v>Immunity</c:v>
                </c:pt>
                <c:pt idx="7">
                  <c:v>Embrionic development</c:v>
                </c:pt>
              </c:strCache>
            </c:strRef>
          </c:cat>
          <c:val>
            <c:numRef>
              <c:f>'all genes analysis'!$B$3:$B$10</c:f>
              <c:numCache>
                <c:formatCode>General</c:formatCode>
                <c:ptCount val="8"/>
                <c:pt idx="0">
                  <c:v>7.0</c:v>
                </c:pt>
                <c:pt idx="1">
                  <c:v>15.0</c:v>
                </c:pt>
                <c:pt idx="2">
                  <c:v>17.0</c:v>
                </c:pt>
                <c:pt idx="3">
                  <c:v>22.0</c:v>
                </c:pt>
                <c:pt idx="4">
                  <c:v>24.0</c:v>
                </c:pt>
                <c:pt idx="5">
                  <c:v>30.0</c:v>
                </c:pt>
                <c:pt idx="6">
                  <c:v>32.0</c:v>
                </c:pt>
                <c:pt idx="7">
                  <c:v>37.0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66302664"/>
        <c:axId val="2066308152"/>
      </c:barChart>
      <c:catAx>
        <c:axId val="206630266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GO Biological Process</a:t>
                </a:r>
              </a:p>
            </c:rich>
          </c:tx>
          <c:layout>
            <c:manualLayout>
              <c:xMode val="edge"/>
              <c:yMode val="edge"/>
              <c:x val="0.0112107623318386"/>
              <c:y val="0.240016280271129"/>
            </c:manualLayout>
          </c:layout>
          <c:overlay val="0"/>
        </c:title>
        <c:majorTickMark val="none"/>
        <c:minorTickMark val="none"/>
        <c:tickLblPos val="nextTo"/>
        <c:crossAx val="2066308152"/>
        <c:crosses val="autoZero"/>
        <c:auto val="1"/>
        <c:lblAlgn val="ctr"/>
        <c:lblOffset val="100"/>
        <c:noMultiLvlLbl val="0"/>
      </c:catAx>
      <c:valAx>
        <c:axId val="20663081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genes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603753928180502"/>
              <c:y val="0.91650099403578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663026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'TFBS in up and down reg gene'!$C$55</c:f>
              <c:strCache>
                <c:ptCount val="1"/>
                <c:pt idx="0">
                  <c:v>TF count</c:v>
                </c:pt>
              </c:strCache>
            </c:strRef>
          </c:tx>
          <c:invertIfNegative val="0"/>
          <c:cat>
            <c:strRef>
              <c:f>'TFBS in up and down reg gene'!$B$56:$B$60</c:f>
              <c:strCache>
                <c:ptCount val="5"/>
                <c:pt idx="0">
                  <c:v>Chromatin modification</c:v>
                </c:pt>
                <c:pt idx="1">
                  <c:v>Apoptosis </c:v>
                </c:pt>
                <c:pt idx="2">
                  <c:v>Embrionic development </c:v>
                </c:pt>
                <c:pt idx="3">
                  <c:v>Hematopoiesis</c:v>
                </c:pt>
                <c:pt idx="4">
                  <c:v>Cell cycle</c:v>
                </c:pt>
              </c:strCache>
            </c:strRef>
          </c:cat>
          <c:val>
            <c:numRef>
              <c:f>'TFBS in up and down reg gene'!$C$56:$C$60</c:f>
              <c:numCache>
                <c:formatCode>General</c:formatCode>
                <c:ptCount val="5"/>
                <c:pt idx="0">
                  <c:v>5.0</c:v>
                </c:pt>
                <c:pt idx="1">
                  <c:v>6.0</c:v>
                </c:pt>
                <c:pt idx="2">
                  <c:v>11.0</c:v>
                </c:pt>
                <c:pt idx="3">
                  <c:v>11.0</c:v>
                </c:pt>
                <c:pt idx="4">
                  <c:v>12.0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66379896"/>
        <c:axId val="2066385432"/>
      </c:barChart>
      <c:catAx>
        <c:axId val="20663798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GO Biological Process</a:t>
                </a:r>
              </a:p>
            </c:rich>
          </c:tx>
          <c:layout>
            <c:manualLayout>
              <c:xMode val="edge"/>
              <c:yMode val="edge"/>
              <c:x val="0.0138888888888889"/>
              <c:y val="0.197750437445319"/>
            </c:manualLayout>
          </c:layout>
          <c:overlay val="0"/>
        </c:title>
        <c:majorTickMark val="out"/>
        <c:minorTickMark val="none"/>
        <c:tickLblPos val="nextTo"/>
        <c:crossAx val="2066385432"/>
        <c:crosses val="autoZero"/>
        <c:auto val="1"/>
        <c:lblAlgn val="ctr"/>
        <c:lblOffset val="100"/>
        <c:noMultiLvlLbl val="0"/>
      </c:catAx>
      <c:valAx>
        <c:axId val="20663854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Transcription Factors</a:t>
                </a:r>
              </a:p>
            </c:rich>
          </c:tx>
          <c:layout>
            <c:manualLayout>
              <c:xMode val="edge"/>
              <c:yMode val="edge"/>
              <c:x val="0.475771434820647"/>
              <c:y val="0.89351851851851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663798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'Down Reg genes'!$B$3:$B$15</c:f>
              <c:strCache>
                <c:ptCount val="13"/>
                <c:pt idx="0">
                  <c:v>Cell Pigmentation</c:v>
                </c:pt>
                <c:pt idx="1">
                  <c:v>Post-embrionic development</c:v>
                </c:pt>
                <c:pt idx="2">
                  <c:v>Immunity</c:v>
                </c:pt>
                <c:pt idx="3">
                  <c:v>Vitamin metabolism</c:v>
                </c:pt>
                <c:pt idx="4">
                  <c:v>Organelle localization</c:v>
                </c:pt>
                <c:pt idx="5">
                  <c:v>Leucocyte homeostasis</c:v>
                </c:pt>
                <c:pt idx="6">
                  <c:v>Cation transport</c:v>
                </c:pt>
                <c:pt idx="7">
                  <c:v>Response to radiation</c:v>
                </c:pt>
                <c:pt idx="8">
                  <c:v>Muscle development</c:v>
                </c:pt>
                <c:pt idx="9">
                  <c:v>Tube development</c:v>
                </c:pt>
                <c:pt idx="10">
                  <c:v>Chromatin modification</c:v>
                </c:pt>
                <c:pt idx="11">
                  <c:v>RNA processing</c:v>
                </c:pt>
                <c:pt idx="12">
                  <c:v>Embrionic development</c:v>
                </c:pt>
              </c:strCache>
            </c:strRef>
          </c:cat>
          <c:val>
            <c:numRef>
              <c:f>'Down Reg genes'!$C$3:$C$15</c:f>
              <c:numCache>
                <c:formatCode>General</c:formatCode>
                <c:ptCount val="13"/>
                <c:pt idx="0">
                  <c:v>5.0</c:v>
                </c:pt>
                <c:pt idx="1">
                  <c:v>7.0</c:v>
                </c:pt>
                <c:pt idx="2">
                  <c:v>9.0</c:v>
                </c:pt>
                <c:pt idx="3">
                  <c:v>9.0</c:v>
                </c:pt>
                <c:pt idx="4">
                  <c:v>10.0</c:v>
                </c:pt>
                <c:pt idx="5">
                  <c:v>11.0</c:v>
                </c:pt>
                <c:pt idx="6">
                  <c:v>13.0</c:v>
                </c:pt>
                <c:pt idx="7">
                  <c:v>22.0</c:v>
                </c:pt>
                <c:pt idx="8">
                  <c:v>23.0</c:v>
                </c:pt>
                <c:pt idx="9">
                  <c:v>25.0</c:v>
                </c:pt>
                <c:pt idx="10">
                  <c:v>29.0</c:v>
                </c:pt>
                <c:pt idx="11">
                  <c:v>33.0</c:v>
                </c:pt>
                <c:pt idx="12">
                  <c:v>35.0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67530488"/>
        <c:axId val="2067535976"/>
      </c:barChart>
      <c:catAx>
        <c:axId val="206753048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GO Biological Process</a:t>
                </a:r>
              </a:p>
            </c:rich>
          </c:tx>
          <c:layout>
            <c:manualLayout>
              <c:xMode val="edge"/>
              <c:yMode val="edge"/>
              <c:x val="0.00556586270871985"/>
              <c:y val="0.31400026919712"/>
            </c:manualLayout>
          </c:layout>
          <c:overlay val="0"/>
        </c:title>
        <c:majorTickMark val="none"/>
        <c:minorTickMark val="none"/>
        <c:tickLblPos val="nextTo"/>
        <c:crossAx val="2067535976"/>
        <c:crosses val="autoZero"/>
        <c:auto val="1"/>
        <c:lblAlgn val="ctr"/>
        <c:lblOffset val="100"/>
        <c:noMultiLvlLbl val="0"/>
      </c:catAx>
      <c:valAx>
        <c:axId val="206753597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Genes</a:t>
                </a:r>
              </a:p>
            </c:rich>
          </c:tx>
          <c:layout>
            <c:manualLayout>
              <c:xMode val="edge"/>
              <c:yMode val="edge"/>
              <c:x val="0.558238791579624"/>
              <c:y val="0.90598290598290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675304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'Up Reg genes'!$C$2</c:f>
              <c:strCache>
                <c:ptCount val="1"/>
                <c:pt idx="0">
                  <c:v>Number of Genes</c:v>
                </c:pt>
              </c:strCache>
            </c:strRef>
          </c:tx>
          <c:invertIfNegative val="0"/>
          <c:cat>
            <c:strRef>
              <c:f>'Up Reg genes'!$B$3:$B$8</c:f>
              <c:strCache>
                <c:ptCount val="6"/>
                <c:pt idx="0">
                  <c:v>Aminoglycan metabolism</c:v>
                </c:pt>
                <c:pt idx="1">
                  <c:v>Tube development</c:v>
                </c:pt>
                <c:pt idx="2">
                  <c:v>Response to organic substance</c:v>
                </c:pt>
                <c:pt idx="3">
                  <c:v>Immunity</c:v>
                </c:pt>
                <c:pt idx="4">
                  <c:v>Regulation of cell proliferation</c:v>
                </c:pt>
                <c:pt idx="5">
                  <c:v>Regulation of transcription</c:v>
                </c:pt>
              </c:strCache>
            </c:strRef>
          </c:cat>
          <c:val>
            <c:numRef>
              <c:f>'Up Reg genes'!$C$3:$C$8</c:f>
              <c:numCache>
                <c:formatCode>General</c:formatCode>
                <c:ptCount val="6"/>
                <c:pt idx="0">
                  <c:v>3.0</c:v>
                </c:pt>
                <c:pt idx="1">
                  <c:v>5.0</c:v>
                </c:pt>
                <c:pt idx="2">
                  <c:v>5.0</c:v>
                </c:pt>
                <c:pt idx="3">
                  <c:v>5.0</c:v>
                </c:pt>
                <c:pt idx="4">
                  <c:v>6.0</c:v>
                </c:pt>
                <c:pt idx="5">
                  <c:v>11.0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67216584"/>
        <c:axId val="2067222088"/>
      </c:barChart>
      <c:catAx>
        <c:axId val="206721658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GO Biological Process</a:t>
                </a:r>
              </a:p>
            </c:rich>
          </c:tx>
          <c:layout>
            <c:manualLayout>
              <c:xMode val="edge"/>
              <c:yMode val="edge"/>
              <c:x val="0.0131578947368421"/>
              <c:y val="0.291777724922699"/>
            </c:manualLayout>
          </c:layout>
          <c:overlay val="0"/>
        </c:title>
        <c:majorTickMark val="none"/>
        <c:minorTickMark val="none"/>
        <c:tickLblPos val="nextTo"/>
        <c:crossAx val="2067222088"/>
        <c:crosses val="autoZero"/>
        <c:auto val="1"/>
        <c:lblAlgn val="ctr"/>
        <c:lblOffset val="100"/>
        <c:noMultiLvlLbl val="0"/>
      </c:catAx>
      <c:valAx>
        <c:axId val="20672220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Genes</a:t>
                </a:r>
              </a:p>
            </c:rich>
          </c:tx>
          <c:layout>
            <c:manualLayout>
              <c:xMode val="edge"/>
              <c:yMode val="edge"/>
              <c:x val="0.56424989639453"/>
              <c:y val="0.939586645468998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20672165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'Up Reg genes'!$N$2</c:f>
              <c:strCache>
                <c:ptCount val="1"/>
                <c:pt idx="0">
                  <c:v>Number of TFs</c:v>
                </c:pt>
              </c:strCache>
            </c:strRef>
          </c:tx>
          <c:invertIfNegative val="0"/>
          <c:cat>
            <c:strRef>
              <c:f>'Up Reg genes'!$M$3:$M$11</c:f>
              <c:strCache>
                <c:ptCount val="9"/>
                <c:pt idx="0">
                  <c:v>Cell proliferation</c:v>
                </c:pt>
                <c:pt idx="1">
                  <c:v>Myeloid differentiation</c:v>
                </c:pt>
                <c:pt idx="2">
                  <c:v>Cell surface receptor linked signal transduction</c:v>
                </c:pt>
                <c:pt idx="3">
                  <c:v>Response to organic substance</c:v>
                </c:pt>
                <c:pt idx="4">
                  <c:v>Tube morphogenesis</c:v>
                </c:pt>
                <c:pt idx="5">
                  <c:v>Cell fate commitment (differentiation)</c:v>
                </c:pt>
                <c:pt idx="6">
                  <c:v>Pattern specification process</c:v>
                </c:pt>
                <c:pt idx="7">
                  <c:v>immune system development</c:v>
                </c:pt>
                <c:pt idx="8">
                  <c:v>Embrionic development</c:v>
                </c:pt>
              </c:strCache>
            </c:strRef>
          </c:cat>
          <c:val>
            <c:numRef>
              <c:f>'Up Reg genes'!$N$3:$N$11</c:f>
              <c:numCache>
                <c:formatCode>General</c:formatCode>
                <c:ptCount val="9"/>
                <c:pt idx="0">
                  <c:v>7.0</c:v>
                </c:pt>
                <c:pt idx="1">
                  <c:v>8.0</c:v>
                </c:pt>
                <c:pt idx="2">
                  <c:v>8.0</c:v>
                </c:pt>
                <c:pt idx="3">
                  <c:v>8.0</c:v>
                </c:pt>
                <c:pt idx="4">
                  <c:v>9.0</c:v>
                </c:pt>
                <c:pt idx="5">
                  <c:v>10.0</c:v>
                </c:pt>
                <c:pt idx="6">
                  <c:v>12.0</c:v>
                </c:pt>
                <c:pt idx="7">
                  <c:v>12.0</c:v>
                </c:pt>
                <c:pt idx="8" formatCode="0">
                  <c:v>14.0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68085080"/>
        <c:axId val="2067364792"/>
      </c:barChart>
      <c:catAx>
        <c:axId val="206808508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GO Biological Process</a:t>
                </a:r>
              </a:p>
            </c:rich>
          </c:tx>
          <c:layout>
            <c:manualLayout>
              <c:xMode val="edge"/>
              <c:yMode val="edge"/>
              <c:x val="0.00632911392405063"/>
              <c:y val="0.25464951027463"/>
            </c:manualLayout>
          </c:layout>
          <c:overlay val="0"/>
        </c:title>
        <c:majorTickMark val="out"/>
        <c:minorTickMark val="none"/>
        <c:tickLblPos val="nextTo"/>
        <c:crossAx val="2067364792"/>
        <c:crosses val="autoZero"/>
        <c:auto val="1"/>
        <c:lblAlgn val="ctr"/>
        <c:lblOffset val="100"/>
        <c:noMultiLvlLbl val="0"/>
      </c:catAx>
      <c:valAx>
        <c:axId val="206736479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TFs</a:t>
                </a:r>
              </a:p>
            </c:rich>
          </c:tx>
          <c:layout>
            <c:manualLayout>
              <c:xMode val="edge"/>
              <c:yMode val="edge"/>
              <c:x val="0.652441775474268"/>
              <c:y val="0.9174484052532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680850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'Down Reg genes'!$M$2</c:f>
              <c:strCache>
                <c:ptCount val="1"/>
                <c:pt idx="0">
                  <c:v>Number of TFs</c:v>
                </c:pt>
              </c:strCache>
            </c:strRef>
          </c:tx>
          <c:invertIfNegative val="0"/>
          <c:cat>
            <c:strRef>
              <c:f>'Down Reg genes'!$L$3:$L$15</c:f>
              <c:strCache>
                <c:ptCount val="13"/>
                <c:pt idx="0">
                  <c:v>Chromatin modification</c:v>
                </c:pt>
                <c:pt idx="1">
                  <c:v>gastrulation</c:v>
                </c:pt>
                <c:pt idx="2">
                  <c:v>positive regulation of apoptosis</c:v>
                </c:pt>
                <c:pt idx="3">
                  <c:v>Regulation of cytoline production</c:v>
                </c:pt>
                <c:pt idx="4">
                  <c:v>Myeloid differentiation</c:v>
                </c:pt>
                <c:pt idx="5">
                  <c:v>Sensory organ development</c:v>
                </c:pt>
                <c:pt idx="6">
                  <c:v>negative regulation of cell proliferation</c:v>
                </c:pt>
                <c:pt idx="7">
                  <c:v>Cell cycle regulation</c:v>
                </c:pt>
                <c:pt idx="8">
                  <c:v>Tube morphogenesis</c:v>
                </c:pt>
                <c:pt idx="9">
                  <c:v>Cell fate commitment (differentiation)</c:v>
                </c:pt>
                <c:pt idx="10">
                  <c:v>Pattern specification (embrio)</c:v>
                </c:pt>
                <c:pt idx="11">
                  <c:v>Immune system development</c:v>
                </c:pt>
                <c:pt idx="12">
                  <c:v>Embrionic development</c:v>
                </c:pt>
              </c:strCache>
            </c:strRef>
          </c:cat>
          <c:val>
            <c:numRef>
              <c:f>'Down Reg genes'!$M$3:$M$15</c:f>
              <c:numCache>
                <c:formatCode>General</c:formatCode>
                <c:ptCount val="13"/>
                <c:pt idx="0">
                  <c:v>4.0</c:v>
                </c:pt>
                <c:pt idx="1">
                  <c:v>5.0</c:v>
                </c:pt>
                <c:pt idx="2">
                  <c:v>7.0</c:v>
                </c:pt>
                <c:pt idx="3">
                  <c:v>8.0</c:v>
                </c:pt>
                <c:pt idx="4">
                  <c:v>8.0</c:v>
                </c:pt>
                <c:pt idx="5">
                  <c:v>8.0</c:v>
                </c:pt>
                <c:pt idx="6">
                  <c:v>8.0</c:v>
                </c:pt>
                <c:pt idx="7">
                  <c:v>9.0</c:v>
                </c:pt>
                <c:pt idx="8">
                  <c:v>12.0</c:v>
                </c:pt>
                <c:pt idx="9">
                  <c:v>12.0</c:v>
                </c:pt>
                <c:pt idx="10">
                  <c:v>13.0</c:v>
                </c:pt>
                <c:pt idx="11">
                  <c:v>14.0</c:v>
                </c:pt>
                <c:pt idx="12">
                  <c:v>15.0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66775416"/>
        <c:axId val="2067344536"/>
      </c:barChart>
      <c:catAx>
        <c:axId val="206677541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GO Biological Process</a:t>
                </a:r>
              </a:p>
            </c:rich>
          </c:tx>
          <c:layout>
            <c:manualLayout>
              <c:xMode val="edge"/>
              <c:yMode val="edge"/>
              <c:x val="0.00309119010819165"/>
              <c:y val="0.301280044785746"/>
            </c:manualLayout>
          </c:layout>
          <c:overlay val="0"/>
        </c:title>
        <c:majorTickMark val="out"/>
        <c:minorTickMark val="none"/>
        <c:tickLblPos val="nextTo"/>
        <c:crossAx val="2067344536"/>
        <c:crosses val="autoZero"/>
        <c:auto val="1"/>
        <c:lblAlgn val="ctr"/>
        <c:lblOffset val="100"/>
        <c:noMultiLvlLbl val="0"/>
      </c:catAx>
      <c:valAx>
        <c:axId val="20673445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TFs</a:t>
                </a:r>
              </a:p>
            </c:rich>
          </c:tx>
          <c:layout>
            <c:manualLayout>
              <c:xMode val="edge"/>
              <c:yMode val="edge"/>
              <c:x val="0.589519040027261"/>
              <c:y val="0.94126738794435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667754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9F99E-6FA7-0248-B035-C3D48A65031F}" type="datetimeFigureOut">
              <a:rPr lang="en-US" smtClean="0"/>
              <a:t>12-01-13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0A511-6CB5-AB46-8356-697653A2E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570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A230D-FBEB-7048-8A96-9DDB92CA11E5}" type="datetimeFigureOut">
              <a:rPr lang="en-US" smtClean="0"/>
              <a:t>12-01-13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4E213-9520-D447-8997-202F99EFF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8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204B-D42C-254E-8C74-0C7723E16E2A}" type="datetime1">
              <a:rPr lang="en-CA" smtClean="0"/>
              <a:t>12-01-13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9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B1A25-B69B-7B43-A64F-1FF0E5B3791A}" type="datetime1">
              <a:rPr lang="en-CA" smtClean="0"/>
              <a:t>12-01-13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DF25-37C0-404B-9AF1-2A270801BC40}" type="datetime1">
              <a:rPr lang="en-CA" smtClean="0"/>
              <a:t>12-01-13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7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2E512-EF66-7D4D-9CDC-5C216F6919AD}" type="datetime1">
              <a:rPr lang="en-CA" smtClean="0"/>
              <a:t>12-01-13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6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235CD-D758-3346-8516-02F9DEEBB261}" type="datetime1">
              <a:rPr lang="en-CA" smtClean="0"/>
              <a:t>12-01-13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99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4400-A716-1540-880F-A11FD3B5F28D}" type="datetime1">
              <a:rPr lang="en-CA" smtClean="0"/>
              <a:t>12-01-13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5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097-1C84-964F-B271-5110C0B41D83}" type="datetime1">
              <a:rPr lang="en-CA" smtClean="0"/>
              <a:t>12-01-13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2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FE441-39DA-8146-8F83-54AD16E897D8}" type="datetime1">
              <a:rPr lang="en-CA" smtClean="0"/>
              <a:t>12-01-13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1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61882-239B-DC47-8307-C384E699BE06}" type="datetime1">
              <a:rPr lang="en-CA" smtClean="0"/>
              <a:t>12-01-13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7E5E-3DB8-A544-AB87-1794D2F4F504}" type="datetime1">
              <a:rPr lang="en-CA" smtClean="0"/>
              <a:t>12-01-13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7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3D46-0B3F-2E4B-9B54-EEDEC1A23F21}" type="datetime1">
              <a:rPr lang="en-CA" smtClean="0"/>
              <a:t>12-01-13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8B760-4810-AB42-8786-4454F4365B08}" type="datetime1">
              <a:rPr lang="en-CA" smtClean="0"/>
              <a:t>12-01-13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BFD4E-6088-8A43-BF70-640AB9AA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9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985335" y="2731255"/>
            <a:ext cx="8777132" cy="370359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1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347"/>
          <a:stretch/>
        </p:blipFill>
        <p:spPr>
          <a:xfrm>
            <a:off x="2011485" y="190500"/>
            <a:ext cx="2742245" cy="7566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0846" y="190500"/>
            <a:ext cx="234461" cy="238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2823" y="7884783"/>
            <a:ext cx="6360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9: Protocol overview of </a:t>
            </a:r>
            <a:r>
              <a:rPr lang="en-US" sz="1200" dirty="0" err="1" smtClean="0">
                <a:latin typeface="Arial"/>
                <a:cs typeface="Arial"/>
              </a:rPr>
              <a:t>ChIP-exo</a:t>
            </a:r>
            <a:r>
              <a:rPr lang="en-US" sz="1200" dirty="0" smtClean="0">
                <a:latin typeface="Arial"/>
                <a:cs typeface="Arial"/>
              </a:rPr>
              <a:t> method followed by deep sequencing.</a:t>
            </a:r>
            <a:r>
              <a:rPr lang="en-US" sz="1200" baseline="30000" dirty="0" smtClean="0">
                <a:latin typeface="Arial"/>
                <a:cs typeface="Arial"/>
              </a:rPr>
              <a:t>59</a:t>
            </a:r>
            <a:endParaRPr lang="en-US" sz="1200" baseline="300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7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2" y="234477"/>
            <a:ext cx="6638808" cy="4290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502" y="4584436"/>
            <a:ext cx="663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10: </a:t>
            </a:r>
            <a:r>
              <a:rPr lang="en-US" sz="1200" dirty="0" err="1" smtClean="0">
                <a:latin typeface="Arial"/>
                <a:cs typeface="Arial"/>
              </a:rPr>
              <a:t>ChIP-seq</a:t>
            </a:r>
            <a:r>
              <a:rPr lang="en-US" sz="1200" dirty="0" smtClean="0">
                <a:latin typeface="Arial"/>
                <a:cs typeface="Arial"/>
              </a:rPr>
              <a:t> results in a genome map example visualized in UCSC genome browser.</a:t>
            </a:r>
            <a:r>
              <a:rPr lang="en-US" sz="1200" baseline="30000" dirty="0" smtClean="0">
                <a:latin typeface="Arial"/>
                <a:cs typeface="Arial"/>
              </a:rPr>
              <a:t>67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18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2" y="117228"/>
            <a:ext cx="6040770" cy="82061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823" y="8378355"/>
            <a:ext cx="6360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11: Next generation RNA-</a:t>
            </a:r>
            <a:r>
              <a:rPr lang="en-US" sz="1200" dirty="0" err="1" smtClean="0">
                <a:latin typeface="Arial"/>
                <a:cs typeface="Arial"/>
              </a:rPr>
              <a:t>seq</a:t>
            </a:r>
            <a:r>
              <a:rPr lang="en-US" sz="1200" dirty="0" smtClean="0">
                <a:latin typeface="Arial"/>
                <a:cs typeface="Arial"/>
              </a:rPr>
              <a:t> protocol overview.</a:t>
            </a:r>
            <a:r>
              <a:rPr lang="en-US" sz="1200" baseline="30000" dirty="0" smtClean="0">
                <a:latin typeface="Arial"/>
                <a:cs typeface="Arial"/>
              </a:rPr>
              <a:t>68</a:t>
            </a:r>
            <a:endParaRPr lang="en-US" sz="1200" baseline="300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7" y="368197"/>
            <a:ext cx="6564923" cy="50526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823" y="5623432"/>
            <a:ext cx="636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12: Data collection, integration and analysis for construction of a gene expression regulatory network.</a:t>
            </a:r>
            <a:r>
              <a:rPr lang="en-US" sz="1200" baseline="30000" dirty="0" smtClean="0">
                <a:latin typeface="Arial"/>
                <a:cs typeface="Arial"/>
              </a:rPr>
              <a:t>69</a:t>
            </a:r>
            <a:endParaRPr lang="en-US" sz="1200" baseline="300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6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592633"/>
              </p:ext>
            </p:extLst>
          </p:nvPr>
        </p:nvGraphicFramePr>
        <p:xfrm>
          <a:off x="533889" y="350227"/>
          <a:ext cx="5737958" cy="3606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2823" y="7499126"/>
            <a:ext cx="636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S1: </a:t>
            </a:r>
            <a:r>
              <a:rPr lang="en-US" sz="1200" dirty="0">
                <a:latin typeface="Arial"/>
                <a:cs typeface="Arial"/>
              </a:rPr>
              <a:t>GO annotation biological process enrichment for </a:t>
            </a:r>
            <a:r>
              <a:rPr lang="en-US" sz="1200" dirty="0" smtClean="0">
                <a:latin typeface="Arial"/>
                <a:cs typeface="Arial"/>
              </a:rPr>
              <a:t>genes with expression down-regulated (A) or up-regulated (B) </a:t>
            </a:r>
            <a:r>
              <a:rPr lang="en-US" sz="1200" dirty="0">
                <a:latin typeface="Arial"/>
                <a:cs typeface="Arial"/>
              </a:rPr>
              <a:t>in the presence of </a:t>
            </a:r>
            <a:r>
              <a:rPr lang="en-US" sz="1200" dirty="0" smtClean="0">
                <a:latin typeface="Arial"/>
                <a:cs typeface="Arial"/>
              </a:rPr>
              <a:t>Nup98 </a:t>
            </a:r>
            <a:r>
              <a:rPr lang="en-US" sz="1200" dirty="0">
                <a:latin typeface="Arial"/>
                <a:cs typeface="Arial"/>
              </a:rPr>
              <a:t>fusion proteins. 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890967"/>
              </p:ext>
            </p:extLst>
          </p:nvPr>
        </p:nvGraphicFramePr>
        <p:xfrm>
          <a:off x="666262" y="4112846"/>
          <a:ext cx="5605585" cy="3188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07421" y="272075"/>
            <a:ext cx="30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/>
                <a:cs typeface="Times"/>
              </a:rPr>
              <a:t>A</a:t>
            </a:r>
            <a:endParaRPr lang="en-US" sz="1200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7421" y="4074699"/>
            <a:ext cx="28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23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674354"/>
              </p:ext>
            </p:extLst>
          </p:nvPr>
        </p:nvGraphicFramePr>
        <p:xfrm>
          <a:off x="361462" y="4165843"/>
          <a:ext cx="6164384" cy="3102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2823" y="7414480"/>
            <a:ext cx="636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S2: </a:t>
            </a:r>
            <a:r>
              <a:rPr lang="en-US" sz="1200" dirty="0">
                <a:latin typeface="Arial"/>
                <a:cs typeface="Arial"/>
              </a:rPr>
              <a:t>GO annotation biological process enrichment </a:t>
            </a:r>
            <a:r>
              <a:rPr lang="en-US" sz="1200" dirty="0" smtClean="0">
                <a:latin typeface="Arial"/>
                <a:cs typeface="Arial"/>
              </a:rPr>
              <a:t>for </a:t>
            </a:r>
            <a:r>
              <a:rPr lang="en-US" sz="1200" dirty="0">
                <a:latin typeface="Arial"/>
                <a:cs typeface="Arial"/>
              </a:rPr>
              <a:t>TFs with TFBS enriched in </a:t>
            </a:r>
            <a:r>
              <a:rPr lang="en-US" sz="1200" dirty="0" smtClean="0">
                <a:latin typeface="Arial"/>
                <a:cs typeface="Arial"/>
              </a:rPr>
              <a:t>genes with </a:t>
            </a:r>
            <a:r>
              <a:rPr lang="en-US" sz="1200" dirty="0">
                <a:latin typeface="Arial"/>
                <a:cs typeface="Arial"/>
              </a:rPr>
              <a:t>expression </a:t>
            </a:r>
            <a:r>
              <a:rPr lang="en-US" sz="1200" dirty="0" smtClean="0">
                <a:latin typeface="Arial"/>
                <a:cs typeface="Arial"/>
              </a:rPr>
              <a:t>up-</a:t>
            </a:r>
            <a:r>
              <a:rPr lang="en-US" sz="1200" dirty="0">
                <a:latin typeface="Arial"/>
                <a:cs typeface="Arial"/>
              </a:rPr>
              <a:t>regulated (A) or </a:t>
            </a:r>
            <a:r>
              <a:rPr lang="en-US" sz="1200" dirty="0" smtClean="0">
                <a:latin typeface="Arial"/>
                <a:cs typeface="Arial"/>
              </a:rPr>
              <a:t>down-</a:t>
            </a:r>
            <a:r>
              <a:rPr lang="en-US" sz="1200" dirty="0">
                <a:latin typeface="Arial"/>
                <a:cs typeface="Arial"/>
              </a:rPr>
              <a:t>regulated (B) in the presence of </a:t>
            </a:r>
            <a:r>
              <a:rPr lang="en-US" sz="1200" dirty="0" smtClean="0">
                <a:latin typeface="Arial"/>
                <a:cs typeface="Arial"/>
              </a:rPr>
              <a:t>Nup98 </a:t>
            </a:r>
            <a:r>
              <a:rPr lang="en-US" sz="1200" dirty="0">
                <a:latin typeface="Arial"/>
                <a:cs typeface="Arial"/>
              </a:rPr>
              <a:t>fusion proteins. 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249406"/>
              </p:ext>
            </p:extLst>
          </p:nvPr>
        </p:nvGraphicFramePr>
        <p:xfrm>
          <a:off x="361462" y="713154"/>
          <a:ext cx="6164384" cy="3021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421" y="410574"/>
            <a:ext cx="30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/>
                <a:cs typeface="Times"/>
              </a:rPr>
              <a:t>A</a:t>
            </a:r>
            <a:endParaRPr lang="en-US" sz="1200" dirty="0">
              <a:latin typeface="Times"/>
              <a:cs typeface="Time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421" y="4027343"/>
            <a:ext cx="28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55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0" y="273543"/>
            <a:ext cx="6328082" cy="5868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823" y="6310557"/>
            <a:ext cx="636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S3: </a:t>
            </a:r>
            <a:r>
              <a:rPr lang="en-US" sz="1200" dirty="0">
                <a:latin typeface="Arial"/>
                <a:cs typeface="Arial"/>
              </a:rPr>
              <a:t>Protein-protein interaction network of TFs with TFBS enriched in genes </a:t>
            </a:r>
            <a:r>
              <a:rPr lang="en-US" sz="1200" dirty="0" smtClean="0">
                <a:latin typeface="Arial"/>
                <a:cs typeface="Arial"/>
              </a:rPr>
              <a:t>with down-regulated expression </a:t>
            </a:r>
            <a:r>
              <a:rPr lang="en-US" sz="1200" dirty="0">
                <a:latin typeface="Arial"/>
                <a:cs typeface="Arial"/>
              </a:rPr>
              <a:t>in </a:t>
            </a:r>
            <a:r>
              <a:rPr lang="en-US" sz="1200" dirty="0" smtClean="0">
                <a:latin typeface="Arial"/>
                <a:cs typeface="Arial"/>
              </a:rPr>
              <a:t>Nup98 </a:t>
            </a:r>
            <a:r>
              <a:rPr lang="en-US" sz="1200" dirty="0">
                <a:latin typeface="Arial"/>
                <a:cs typeface="Arial"/>
              </a:rPr>
              <a:t>translocations</a:t>
            </a:r>
            <a:r>
              <a:rPr lang="en-US" sz="1200" dirty="0" smtClean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1" y="214923"/>
            <a:ext cx="6011284" cy="6491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823" y="6748904"/>
            <a:ext cx="636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S4: </a:t>
            </a:r>
            <a:r>
              <a:rPr lang="en-US" sz="1200" dirty="0">
                <a:latin typeface="Arial"/>
                <a:cs typeface="Arial"/>
              </a:rPr>
              <a:t>Protein-protein interaction network of TFs with TFBS enriched in genes with </a:t>
            </a:r>
            <a:r>
              <a:rPr lang="en-US" sz="1200" dirty="0" smtClean="0">
                <a:latin typeface="Arial"/>
                <a:cs typeface="Arial"/>
              </a:rPr>
              <a:t>up-</a:t>
            </a:r>
            <a:r>
              <a:rPr lang="en-US" sz="1200" dirty="0">
                <a:latin typeface="Arial"/>
                <a:cs typeface="Arial"/>
              </a:rPr>
              <a:t>regulated expression </a:t>
            </a:r>
            <a:r>
              <a:rPr lang="en-US" sz="1200">
                <a:latin typeface="Arial"/>
                <a:cs typeface="Arial"/>
              </a:rPr>
              <a:t>in </a:t>
            </a:r>
            <a:r>
              <a:rPr lang="en-US" sz="1200" smtClean="0">
                <a:latin typeface="Arial"/>
                <a:cs typeface="Arial"/>
              </a:rPr>
              <a:t>Nup98 </a:t>
            </a:r>
            <a:r>
              <a:rPr lang="en-US" sz="1200" dirty="0">
                <a:latin typeface="Arial"/>
                <a:cs typeface="Arial"/>
              </a:rPr>
              <a:t>translocations</a:t>
            </a:r>
            <a:r>
              <a:rPr lang="en-US" sz="1200" dirty="0" smtClean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33" y="138625"/>
            <a:ext cx="5694556" cy="89076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26647"/>
            <a:ext cx="4241800" cy="64897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2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103612"/>
            <a:ext cx="6858000" cy="4731865"/>
            <a:chOff x="0" y="103612"/>
            <a:chExt cx="6858000" cy="47318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9017"/>
              <a:ext cx="6858000" cy="762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58979"/>
              <a:ext cx="6858000" cy="255314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6174" y="103612"/>
              <a:ext cx="3086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imes"/>
                  <a:cs typeface="Times"/>
                </a:rPr>
                <a:t>A</a:t>
              </a:r>
              <a:endParaRPr lang="en-US" sz="1200" dirty="0">
                <a:latin typeface="Times"/>
                <a:cs typeface="Time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1334" y="1231636"/>
              <a:ext cx="287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imes"/>
                  <a:cs typeface="Times"/>
                </a:rPr>
                <a:t>B</a:t>
              </a:r>
              <a:endParaRPr lang="en-US" sz="1200" dirty="0">
                <a:latin typeface="Times"/>
                <a:cs typeface="Time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998" y="4189146"/>
              <a:ext cx="67278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Figure 1: NUP98 gene chromatin structure. A – UCSC genome browser</a:t>
              </a:r>
              <a:r>
                <a:rPr lang="en-US" sz="1200" baseline="30000" dirty="0" smtClean="0">
                  <a:latin typeface="Arial"/>
                  <a:cs typeface="Arial"/>
                </a:rPr>
                <a:t>64</a:t>
              </a:r>
              <a:r>
                <a:rPr lang="en-US" sz="1200" dirty="0" smtClean="0">
                  <a:latin typeface="Arial"/>
                  <a:cs typeface="Arial"/>
                </a:rPr>
                <a:t> tracks displaying NUP98 gene structure (most commonly </a:t>
              </a:r>
              <a:r>
                <a:rPr lang="en-US" sz="1200" dirty="0" err="1" smtClean="0">
                  <a:latin typeface="Arial"/>
                  <a:cs typeface="Arial"/>
                </a:rPr>
                <a:t>translocated</a:t>
              </a:r>
              <a:r>
                <a:rPr lang="en-US" sz="1200" dirty="0">
                  <a:latin typeface="Arial"/>
                  <a:cs typeface="Arial"/>
                </a:rPr>
                <a:t> </a:t>
              </a:r>
              <a:r>
                <a:rPr lang="en-US" sz="1200" dirty="0" smtClean="0">
                  <a:latin typeface="Arial"/>
                  <a:cs typeface="Arial"/>
                </a:rPr>
                <a:t>region, exons </a:t>
              </a:r>
              <a:r>
                <a:rPr lang="en-US" sz="1200" dirty="0">
                  <a:latin typeface="Arial"/>
                  <a:cs typeface="Arial"/>
                </a:rPr>
                <a:t>11 to </a:t>
              </a:r>
              <a:r>
                <a:rPr lang="en-US" sz="1200" dirty="0" smtClean="0">
                  <a:latin typeface="Arial"/>
                  <a:cs typeface="Arial"/>
                </a:rPr>
                <a:t>14, marked) and DNAse I hypersensitivity sites. </a:t>
              </a:r>
              <a:r>
                <a:rPr lang="en-US" sz="1200" dirty="0">
                  <a:latin typeface="Arial"/>
                  <a:cs typeface="Arial"/>
                </a:rPr>
                <a:t>B </a:t>
              </a:r>
              <a:r>
                <a:rPr lang="en-US" sz="1200" dirty="0" smtClean="0">
                  <a:latin typeface="Arial"/>
                  <a:cs typeface="Arial"/>
                </a:rPr>
                <a:t>– S/MAR enrichment on NUP98 gene, defined by MARFinder.</a:t>
              </a:r>
              <a:r>
                <a:rPr lang="en-US" sz="1200" baseline="30000" dirty="0" smtClean="0">
                  <a:latin typeface="Arial"/>
                  <a:cs typeface="Arial"/>
                </a:rPr>
                <a:t>65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460" y="5154481"/>
            <a:ext cx="6811540" cy="2635229"/>
            <a:chOff x="46460" y="4826625"/>
            <a:chExt cx="6811540" cy="263522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60" y="5154481"/>
              <a:ext cx="4686300" cy="1117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68165" t="4676" b="47023"/>
            <a:stretch/>
          </p:blipFill>
          <p:spPr>
            <a:xfrm>
              <a:off x="4674759" y="5072634"/>
              <a:ext cx="2183241" cy="187758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20080" y="4826625"/>
              <a:ext cx="3086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imes"/>
                  <a:cs typeface="Times"/>
                </a:rPr>
                <a:t>A</a:t>
              </a:r>
              <a:endParaRPr lang="en-US" sz="1200" dirty="0">
                <a:latin typeface="Times"/>
                <a:cs typeface="Time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32760" y="4826625"/>
              <a:ext cx="287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imes"/>
                  <a:cs typeface="Times"/>
                </a:rPr>
                <a:t>B</a:t>
              </a:r>
              <a:endParaRPr lang="en-US" sz="1200" dirty="0">
                <a:latin typeface="Times"/>
                <a:cs typeface="Time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415" y="7000189"/>
              <a:ext cx="6678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Figure 2: A – Nup98 protein domains and known interactions</a:t>
              </a:r>
              <a:r>
                <a:rPr lang="en-US" sz="1200" baseline="30000" dirty="0" smtClean="0">
                  <a:latin typeface="Arial"/>
                  <a:cs typeface="Arial"/>
                </a:rPr>
                <a:t>21</a:t>
              </a:r>
              <a:r>
                <a:rPr lang="en-US" sz="1200" dirty="0" smtClean="0">
                  <a:latin typeface="Arial"/>
                  <a:cs typeface="Arial"/>
                </a:rPr>
                <a:t> B – DNA stained with DAPI (blue) and GFP-Nup98 (green) expressed in 293T cells visualized by immunofluorescence microscopy.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1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476781"/>
              </p:ext>
            </p:extLst>
          </p:nvPr>
        </p:nvGraphicFramePr>
        <p:xfrm>
          <a:off x="688283" y="263184"/>
          <a:ext cx="5513970" cy="2594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081" y="3033480"/>
            <a:ext cx="661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3: GO annotation biological process enrichment for all genes differentially expressed in the presence of Nup98 fusion proteins. </a:t>
            </a:r>
            <a:endParaRPr lang="en-US" sz="1200" dirty="0">
              <a:latin typeface="Arial"/>
              <a:cs typeface="Arial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275860"/>
              </p:ext>
            </p:extLst>
          </p:nvPr>
        </p:nvGraphicFramePr>
        <p:xfrm>
          <a:off x="1143000" y="365955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3207" y="6402754"/>
            <a:ext cx="652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4: GO </a:t>
            </a:r>
            <a:r>
              <a:rPr lang="en-US" sz="1200" dirty="0">
                <a:latin typeface="Arial"/>
                <a:cs typeface="Arial"/>
              </a:rPr>
              <a:t>annotation biological process enrichment for all </a:t>
            </a:r>
            <a:r>
              <a:rPr lang="en-US" sz="1200" dirty="0" smtClean="0">
                <a:latin typeface="Arial"/>
                <a:cs typeface="Arial"/>
              </a:rPr>
              <a:t>TFs with TFBS enriched in genes differentially expressed in the presence </a:t>
            </a:r>
            <a:r>
              <a:rPr lang="en-US" sz="1200" dirty="0">
                <a:latin typeface="Arial"/>
                <a:cs typeface="Arial"/>
              </a:rPr>
              <a:t>of </a:t>
            </a:r>
            <a:r>
              <a:rPr lang="en-US" sz="1200" dirty="0" smtClean="0">
                <a:latin typeface="Arial"/>
                <a:cs typeface="Arial"/>
              </a:rPr>
              <a:t>Nup98 </a:t>
            </a:r>
            <a:r>
              <a:rPr lang="en-US" sz="1200" dirty="0">
                <a:latin typeface="Arial"/>
                <a:cs typeface="Arial"/>
              </a:rPr>
              <a:t>fusion proteins.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15" y="352744"/>
            <a:ext cx="6134980" cy="7353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207" y="7878081"/>
            <a:ext cx="650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5: Protein-protein interaction network of TFs with TFBS enriched in genes differentially expressed in Nup98 translocations.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6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5" y="200297"/>
            <a:ext cx="5515608" cy="382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426" r="17495" b="4110"/>
          <a:stretch/>
        </p:blipFill>
        <p:spPr>
          <a:xfrm>
            <a:off x="1195131" y="4069334"/>
            <a:ext cx="4463070" cy="34189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7823" y="200297"/>
            <a:ext cx="30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/>
                <a:cs typeface="Times"/>
              </a:rPr>
              <a:t>A</a:t>
            </a:r>
            <a:endParaRPr lang="en-US" sz="1200" dirty="0"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7823" y="4078590"/>
            <a:ext cx="287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/>
                <a:cs typeface="Times"/>
              </a:rPr>
              <a:t>B</a:t>
            </a:r>
            <a:endParaRPr lang="en-US" sz="1200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001" y="7542867"/>
            <a:ext cx="66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6: A - </a:t>
            </a:r>
            <a:r>
              <a:rPr lang="en-US" sz="1200" dirty="0">
                <a:latin typeface="Arial"/>
                <a:cs typeface="Arial"/>
              </a:rPr>
              <a:t>T</a:t>
            </a:r>
            <a:r>
              <a:rPr lang="en-US" sz="1200" dirty="0" smtClean="0">
                <a:latin typeface="Arial"/>
                <a:cs typeface="Arial"/>
              </a:rPr>
              <a:t>he </a:t>
            </a:r>
            <a:r>
              <a:rPr lang="en-US" sz="1200" dirty="0">
                <a:latin typeface="Arial"/>
                <a:cs typeface="Arial"/>
              </a:rPr>
              <a:t>transcriptional network that controls growth arrest and differentiation in a human myeloid leukemia cell </a:t>
            </a:r>
            <a:r>
              <a:rPr lang="en-US" sz="1200" dirty="0" smtClean="0">
                <a:latin typeface="Arial"/>
                <a:cs typeface="Arial"/>
              </a:rPr>
              <a:t>line.</a:t>
            </a:r>
            <a:r>
              <a:rPr lang="en-US" sz="1200" baseline="30000" dirty="0" smtClean="0">
                <a:latin typeface="Arial"/>
                <a:cs typeface="Arial"/>
              </a:rPr>
              <a:t>46</a:t>
            </a:r>
            <a:r>
              <a:rPr lang="en-US" sz="1200" dirty="0" smtClean="0">
                <a:latin typeface="Arial"/>
                <a:cs typeface="Arial"/>
              </a:rPr>
              <a:t> B – Superposition of results from Nup98 fusion microarrays into the network from A, node color indicates expression level of TF (red – decreased, green – increased) and node border indicates enrichment of TFBS in groups of genes with increased (green) or decreased (red) expression (yellow border - TFBS present in up and down regulated genes, black – TFBS absent in deregulated genes).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1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997"/>
          <a:stretch/>
        </p:blipFill>
        <p:spPr>
          <a:xfrm>
            <a:off x="1865921" y="181710"/>
            <a:ext cx="3360615" cy="7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823" y="8021548"/>
            <a:ext cx="636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7: Protocol overview for affinity purification and label-free mass spectrometry quantification of protein complexes.</a:t>
            </a:r>
            <a:r>
              <a:rPr lang="en-US" sz="1200" baseline="30000" dirty="0" smtClean="0">
                <a:latin typeface="Arial"/>
                <a:cs typeface="Arial"/>
              </a:rPr>
              <a:t>54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6231" y="181710"/>
            <a:ext cx="234461" cy="238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22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7740" b="26887"/>
          <a:stretch/>
        </p:blipFill>
        <p:spPr>
          <a:xfrm>
            <a:off x="625232" y="195387"/>
            <a:ext cx="5695462" cy="2178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909" t="1928" r="1566" b="55386"/>
          <a:stretch/>
        </p:blipFill>
        <p:spPr>
          <a:xfrm>
            <a:off x="1064843" y="2481389"/>
            <a:ext cx="4562231" cy="34192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539" y="234465"/>
            <a:ext cx="234461" cy="238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5308" y="234466"/>
            <a:ext cx="234461" cy="238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2823" y="5950475"/>
            <a:ext cx="636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Figure 8: PPI network examples.</a:t>
            </a:r>
            <a:r>
              <a:rPr lang="en-US" sz="1200" baseline="30000" dirty="0" smtClean="0">
                <a:latin typeface="Arial"/>
                <a:cs typeface="Arial"/>
              </a:rPr>
              <a:t>66</a:t>
            </a:r>
            <a:r>
              <a:rPr lang="en-US" sz="1200" dirty="0" smtClean="0">
                <a:latin typeface="Arial"/>
                <a:cs typeface="Arial"/>
              </a:rPr>
              <a:t> Exemplifying biological process enrichment,  important network hubs and protein complexes distributed according to cellular compartments.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D4E-6088-8A43-BF70-640AB9AA7F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61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548</Words>
  <Application>Microsoft Macintosh PowerPoint</Application>
  <PresentationFormat>Letter Paper (8.5x11 in)</PresentationFormat>
  <Paragraphs>55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Capitanio</dc:creator>
  <cp:lastModifiedBy>Juliana Capitanio</cp:lastModifiedBy>
  <cp:revision>67</cp:revision>
  <dcterms:created xsi:type="dcterms:W3CDTF">2012-01-09T01:10:54Z</dcterms:created>
  <dcterms:modified xsi:type="dcterms:W3CDTF">2012-01-14T03:07:50Z</dcterms:modified>
</cp:coreProperties>
</file>